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League Spartan Medium"/>
      <p:regular r:id="rId29"/>
      <p:bold r:id="rId30"/>
    </p:embeddedFont>
    <p:embeddedFont>
      <p:font typeface="Inter"/>
      <p:regular r:id="rId31"/>
      <p:bold r:id="rId32"/>
    </p:embeddedFont>
    <p:embeddedFont>
      <p:font typeface="Poppi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eagueSpartan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regular.fntdata"/><Relationship Id="rId30" Type="http://schemas.openxmlformats.org/officeDocument/2006/relationships/font" Target="fonts/LeagueSpartanMedium-bold.fntdata"/><Relationship Id="rId11" Type="http://schemas.openxmlformats.org/officeDocument/2006/relationships/slide" Target="slides/slide6.xml"/><Relationship Id="rId33" Type="http://schemas.openxmlformats.org/officeDocument/2006/relationships/font" Target="fonts/Poppins-regular.fntdata"/><Relationship Id="rId10" Type="http://schemas.openxmlformats.org/officeDocument/2006/relationships/slide" Target="slides/slide5.xml"/><Relationship Id="rId32" Type="http://schemas.openxmlformats.org/officeDocument/2006/relationships/font" Target="fonts/Inter-bold.fntdata"/><Relationship Id="rId13" Type="http://schemas.openxmlformats.org/officeDocument/2006/relationships/slide" Target="slides/slide8.xml"/><Relationship Id="rId35" Type="http://schemas.openxmlformats.org/officeDocument/2006/relationships/font" Target="fonts/Poppins-italic.fntdata"/><Relationship Id="rId12" Type="http://schemas.openxmlformats.org/officeDocument/2006/relationships/slide" Target="slides/slide7.xml"/><Relationship Id="rId34" Type="http://schemas.openxmlformats.org/officeDocument/2006/relationships/font" Target="fonts/Poppins-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Poppi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44364c779d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44364c779d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44364c779d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44364c779d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44364c779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44364c779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44364c779d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44364c779d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4364c779d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4364c779d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44364c779d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44364c779d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44364c779d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44364c779d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44364c779d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44364c779d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4364c779d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4364c779d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4364c779d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44364c779d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44364c779d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44364c779d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44364c779d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44364c779d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44364c779d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44364c779d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44364c779d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44364c779d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44364c779d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44364c779d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44364c779d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44364c779d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44364c779d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44364c779d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595959"/>
                </a:solidFill>
                <a:latin typeface="Inter"/>
                <a:ea typeface="Inter"/>
                <a:cs typeface="Inter"/>
                <a:sym typeface="Inter"/>
              </a:rPr>
              <a:t>1. Time Constraints: Companies may have tight deadlines to launch their software, which leaves little time for thorough testing.</a:t>
            </a:r>
            <a:endParaRPr sz="1300">
              <a:solidFill>
                <a:srgbClr val="595959"/>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t/>
            </a:r>
            <a:endParaRPr sz="1300">
              <a:solidFill>
                <a:srgbClr val="595959"/>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Inter"/>
                <a:ea typeface="Inter"/>
                <a:cs typeface="Inter"/>
                <a:sym typeface="Inter"/>
              </a:rPr>
              <a:t>2. Limited Resources: Testing requires resources such as hardware, software, and skilled personnel. Companies may not have enough resources to test software properly.</a:t>
            </a:r>
            <a:endParaRPr sz="1300">
              <a:solidFill>
                <a:srgbClr val="595959"/>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t/>
            </a:r>
            <a:endParaRPr sz="1300">
              <a:solidFill>
                <a:srgbClr val="595959"/>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Inter"/>
                <a:ea typeface="Inter"/>
                <a:cs typeface="Inter"/>
                <a:sym typeface="Inter"/>
              </a:rPr>
              <a:t>3. Compatibility Issues: Software must be tested on different operating systems, devices, and browsers. Compatibility issues can arise due to the complexity of the software environment.</a:t>
            </a:r>
            <a:endParaRPr sz="1300">
              <a:solidFill>
                <a:srgbClr val="595959"/>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t/>
            </a:r>
            <a:endParaRPr sz="1300">
              <a:solidFill>
                <a:srgbClr val="595959"/>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Inter"/>
                <a:ea typeface="Inter"/>
                <a:cs typeface="Inter"/>
                <a:sym typeface="Inter"/>
              </a:rPr>
              <a:t>4. User Requirements: Companies must ensure that their software meets the requirements of their users. Testing must be done to ensure that the software is user-friendly and meets the needs of the target audience.</a:t>
            </a:r>
            <a:endParaRPr sz="1300">
              <a:solidFill>
                <a:srgbClr val="595959"/>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t/>
            </a:r>
            <a:endParaRPr sz="1300">
              <a:solidFill>
                <a:srgbClr val="595959"/>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Inter"/>
                <a:ea typeface="Inter"/>
                <a:cs typeface="Inter"/>
                <a:sym typeface="Inter"/>
              </a:rPr>
              <a:t>5. Security Concerns: Security is a significant concern for companies. Testing must be done to ensure that the software is secure and that there are no vulnerabilities that can be exploited by hackers.</a:t>
            </a:r>
            <a:endParaRPr sz="1300">
              <a:solidFill>
                <a:srgbClr val="595959"/>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t/>
            </a:r>
            <a:endParaRPr sz="1300">
              <a:solidFill>
                <a:srgbClr val="595959"/>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Inter"/>
                <a:ea typeface="Inter"/>
                <a:cs typeface="Inter"/>
                <a:sym typeface="Inter"/>
              </a:rPr>
              <a:t>6. Regression Testing: Companies must ensure that new features do not cause any issues with existing functionality. Regression testing is necessary to ensure that the software remains stable after changes are made.</a:t>
            </a:r>
            <a:endParaRPr sz="1300">
              <a:solidFill>
                <a:srgbClr val="595959"/>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t/>
            </a:r>
            <a:endParaRPr sz="1300">
              <a:solidFill>
                <a:srgbClr val="595959"/>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Inter"/>
                <a:ea typeface="Inter"/>
                <a:cs typeface="Inter"/>
                <a:sym typeface="Inter"/>
              </a:rPr>
              <a:t>7. Cost: Testing can be expensive, especially if companies need to hire external testers or invest in new testing tools. Companies must balance the cost of testing with the benefits of having high-quality software.</a:t>
            </a:r>
            <a:endParaRPr sz="1300">
              <a:solidFill>
                <a:srgbClr val="595959"/>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t/>
            </a:r>
            <a:endParaRPr sz="1300">
              <a:solidFill>
                <a:srgbClr val="595959"/>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Inter"/>
                <a:ea typeface="Inter"/>
                <a:cs typeface="Inter"/>
                <a:sym typeface="Inter"/>
              </a:rPr>
              <a:t>8. Communication: Effective communication between developers, testers, and other stakeholders is essential for successful testing. Miscommunication can lead to delays, errors, and other issues.</a:t>
            </a:r>
            <a:endParaRPr sz="1300">
              <a:solidFill>
                <a:srgbClr val="595959"/>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t/>
            </a:r>
            <a:endParaRPr sz="1300">
              <a:solidFill>
                <a:srgbClr val="595959"/>
              </a:solidFill>
              <a:latin typeface="Inter"/>
              <a:ea typeface="Inter"/>
              <a:cs typeface="Inter"/>
              <a:sym typeface="Inter"/>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4364c779d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4364c779d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44364c779d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44364c779d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44364c779d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44364c779d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4364c779d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44364c779d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44364c779d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44364c779d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44364c779d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44364c779d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type="title">
  <p:cSld name="TITLE">
    <p:spTree>
      <p:nvGrpSpPr>
        <p:cNvPr id="9" name="Shape 9"/>
        <p:cNvGrpSpPr/>
        <p:nvPr/>
      </p:nvGrpSpPr>
      <p:grpSpPr>
        <a:xfrm>
          <a:off x="0" y="0"/>
          <a:ext cx="0" cy="0"/>
          <a:chOff x="0" y="0"/>
          <a:chExt cx="0" cy="0"/>
        </a:xfrm>
      </p:grpSpPr>
      <p:sp>
        <p:nvSpPr>
          <p:cNvPr id="10" name="Google Shape;10;p2"/>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11" name="Google Shape;11;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2"/>
          <p:cNvSpPr txBox="1"/>
          <p:nvPr>
            <p:ph idx="1" type="body"/>
          </p:nvPr>
        </p:nvSpPr>
        <p:spPr>
          <a:xfrm>
            <a:off x="632175" y="1717350"/>
            <a:ext cx="5056800" cy="19596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SzPts val="1300"/>
              <a:buChar char="●"/>
              <a:defRPr sz="13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13" name="Google Shape;13;p2"/>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14" name="Google Shape;14;p2"/>
          <p:cNvPicPr preferRelativeResize="0"/>
          <p:nvPr/>
        </p:nvPicPr>
        <p:blipFill rotWithShape="1">
          <a:blip r:embed="rId3">
            <a:alphaModFix/>
          </a:blip>
          <a:srcRect b="0" l="7871" r="4470" t="0"/>
          <a:stretch/>
        </p:blipFill>
        <p:spPr>
          <a:xfrm rot="5399995">
            <a:off x="5161977" y="1270987"/>
            <a:ext cx="5149824" cy="2601528"/>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
  <p:cSld name="TITLE_1">
    <p:spTree>
      <p:nvGrpSpPr>
        <p:cNvPr id="15" name="Shape 15"/>
        <p:cNvGrpSpPr/>
        <p:nvPr/>
      </p:nvGrpSpPr>
      <p:grpSpPr>
        <a:xfrm>
          <a:off x="0" y="0"/>
          <a:ext cx="0" cy="0"/>
          <a:chOff x="0" y="0"/>
          <a:chExt cx="0" cy="0"/>
        </a:xfrm>
      </p:grpSpPr>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7" name="Google Shape;17;p3"/>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8" name="Google Shape;18;p3"/>
          <p:cNvSpPr/>
          <p:nvPr>
            <p:ph idx="2" type="pic"/>
          </p:nvPr>
        </p:nvSpPr>
        <p:spPr>
          <a:xfrm>
            <a:off x="5843075" y="632300"/>
            <a:ext cx="2615100" cy="3918900"/>
          </a:xfrm>
          <a:prstGeom prst="roundRect">
            <a:avLst>
              <a:gd fmla="val 16667" name="adj"/>
            </a:avLst>
          </a:prstGeom>
          <a:noFill/>
          <a:ln>
            <a:noFill/>
          </a:ln>
        </p:spPr>
      </p:sp>
      <p:sp>
        <p:nvSpPr>
          <p:cNvPr id="19" name="Google Shape;19;p3"/>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20" name="Google Shape;20;p3"/>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21" name="Google Shape;21;p3"/>
          <p:cNvSpPr txBox="1"/>
          <p:nvPr>
            <p:ph idx="1" type="subTitle"/>
          </p:nvPr>
        </p:nvSpPr>
        <p:spPr>
          <a:xfrm>
            <a:off x="642700" y="1723725"/>
            <a:ext cx="3605100" cy="1964700"/>
          </a:xfrm>
          <a:prstGeom prst="rect">
            <a:avLst/>
          </a:prstGeom>
        </p:spPr>
        <p:txBody>
          <a:bodyPr anchorCtr="0" anchor="t" bIns="91425" lIns="91425" spcFirstLastPara="1" rIns="91425" wrap="square" tIns="91425">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_no_image">
  <p:cSld name="TITLE_1_2">
    <p:spTree>
      <p:nvGrpSpPr>
        <p:cNvPr id="22" name="Shape 22"/>
        <p:cNvGrpSpPr/>
        <p:nvPr/>
      </p:nvGrpSpPr>
      <p:grpSpPr>
        <a:xfrm>
          <a:off x="0" y="0"/>
          <a:ext cx="0" cy="0"/>
          <a:chOff x="0" y="0"/>
          <a:chExt cx="0" cy="0"/>
        </a:xfrm>
      </p:grpSpPr>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4"/>
          <p:cNvPicPr preferRelativeResize="0"/>
          <p:nvPr/>
        </p:nvPicPr>
        <p:blipFill>
          <a:blip r:embed="rId2">
            <a:alphaModFix/>
          </a:blip>
          <a:stretch>
            <a:fillRect/>
          </a:stretch>
        </p:blipFill>
        <p:spPr>
          <a:xfrm>
            <a:off x="6477450" y="2488875"/>
            <a:ext cx="2666551" cy="2654624"/>
          </a:xfrm>
          <a:prstGeom prst="rect">
            <a:avLst/>
          </a:prstGeom>
          <a:noFill/>
          <a:ln>
            <a:noFill/>
          </a:ln>
        </p:spPr>
      </p:pic>
      <p:sp>
        <p:nvSpPr>
          <p:cNvPr id="25" name="Google Shape;25;p4"/>
          <p:cNvSpPr txBox="1"/>
          <p:nvPr>
            <p:ph type="title"/>
          </p:nvPr>
        </p:nvSpPr>
        <p:spPr>
          <a:xfrm>
            <a:off x="632175" y="920625"/>
            <a:ext cx="64851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26" name="Google Shape;26;p4"/>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27" name="Google Shape;27;p4"/>
          <p:cNvSpPr txBox="1"/>
          <p:nvPr>
            <p:ph idx="1" type="subTitle"/>
          </p:nvPr>
        </p:nvSpPr>
        <p:spPr>
          <a:xfrm>
            <a:off x="642700" y="1589400"/>
            <a:ext cx="6474600" cy="1964700"/>
          </a:xfrm>
          <a:prstGeom prst="rect">
            <a:avLst/>
          </a:prstGeom>
        </p:spPr>
        <p:txBody>
          <a:bodyPr anchorCtr="0" anchor="t" bIns="91425" lIns="91425" spcFirstLastPara="1" rIns="91425" wrap="square" tIns="91425">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2">
  <p:cSld name="TITLE_1_1">
    <p:spTree>
      <p:nvGrpSpPr>
        <p:cNvPr id="28" name="Shape 28"/>
        <p:cNvGrpSpPr/>
        <p:nvPr/>
      </p:nvGrpSpPr>
      <p:grpSpPr>
        <a:xfrm>
          <a:off x="0" y="0"/>
          <a:ext cx="0" cy="0"/>
          <a:chOff x="0" y="0"/>
          <a:chExt cx="0" cy="0"/>
        </a:xfrm>
      </p:grpSpPr>
      <p:pic>
        <p:nvPicPr>
          <p:cNvPr id="29" name="Google Shape;29;p5"/>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30" name="Google Shape;30;p5"/>
          <p:cNvPicPr preferRelativeResize="0"/>
          <p:nvPr/>
        </p:nvPicPr>
        <p:blipFill rotWithShape="1">
          <a:blip r:embed="rId2">
            <a:alphaModFix/>
          </a:blip>
          <a:srcRect b="0" l="0" r="49205" t="0"/>
          <a:stretch/>
        </p:blipFill>
        <p:spPr>
          <a:xfrm rot="10800000">
            <a:off x="0" y="1892238"/>
            <a:ext cx="1836600" cy="3599400"/>
          </a:xfrm>
          <a:prstGeom prst="rect">
            <a:avLst/>
          </a:prstGeom>
          <a:noFill/>
          <a:ln>
            <a:noFill/>
          </a:ln>
        </p:spPr>
      </p:pic>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5"/>
          <p:cNvSpPr/>
          <p:nvPr>
            <p:ph idx="2" type="pic"/>
          </p:nvPr>
        </p:nvSpPr>
        <p:spPr>
          <a:xfrm>
            <a:off x="642700" y="632300"/>
            <a:ext cx="2615100" cy="3918900"/>
          </a:xfrm>
          <a:prstGeom prst="roundRect">
            <a:avLst>
              <a:gd fmla="val 16667" name="adj"/>
            </a:avLst>
          </a:prstGeom>
          <a:noFill/>
          <a:ln>
            <a:noFill/>
          </a:ln>
        </p:spPr>
      </p:sp>
      <p:sp>
        <p:nvSpPr>
          <p:cNvPr id="33" name="Google Shape;33;p5"/>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
        <p:nvSpPr>
          <p:cNvPr id="34" name="Google Shape;34;p5"/>
          <p:cNvSpPr txBox="1"/>
          <p:nvPr>
            <p:ph type="title"/>
          </p:nvPr>
        </p:nvSpPr>
        <p:spPr>
          <a:xfrm>
            <a:off x="4722075" y="997400"/>
            <a:ext cx="3589800" cy="6501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35" name="Google Shape;35;p5"/>
          <p:cNvSpPr/>
          <p:nvPr/>
        </p:nvSpPr>
        <p:spPr>
          <a:xfrm>
            <a:off x="4800600" y="632300"/>
            <a:ext cx="775500" cy="131400"/>
          </a:xfrm>
          <a:prstGeom prst="roundRect">
            <a:avLst>
              <a:gd fmla="val 50000" name="adj"/>
            </a:avLst>
          </a:prstGeom>
          <a:solidFill>
            <a:srgbClr val="F47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txBox="1"/>
          <p:nvPr>
            <p:ph idx="1" type="subTitle"/>
          </p:nvPr>
        </p:nvSpPr>
        <p:spPr>
          <a:xfrm>
            <a:off x="4722075" y="1959150"/>
            <a:ext cx="3589800" cy="1964700"/>
          </a:xfrm>
          <a:prstGeom prst="rect">
            <a:avLst/>
          </a:prstGeom>
        </p:spPr>
        <p:txBody>
          <a:bodyPr anchorCtr="0" anchor="t" bIns="91425" lIns="91425" spcFirstLastPara="1" rIns="91425" wrap="square" tIns="91425">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3">
  <p:cSld name="TITLE_1_1_1">
    <p:spTree>
      <p:nvGrpSpPr>
        <p:cNvPr id="37" name="Shape 37"/>
        <p:cNvGrpSpPr/>
        <p:nvPr/>
      </p:nvGrpSpPr>
      <p:grpSpPr>
        <a:xfrm>
          <a:off x="0" y="0"/>
          <a:ext cx="0" cy="0"/>
          <a:chOff x="0" y="0"/>
          <a:chExt cx="0" cy="0"/>
        </a:xfrm>
      </p:grpSpPr>
      <p:sp>
        <p:nvSpPr>
          <p:cNvPr id="38" name="Google Shape;3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p6"/>
          <p:cNvSpPr txBox="1"/>
          <p:nvPr>
            <p:ph idx="1" type="subTitle"/>
          </p:nvPr>
        </p:nvSpPr>
        <p:spPr>
          <a:xfrm>
            <a:off x="383075" y="1908900"/>
            <a:ext cx="2469000" cy="407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40" name="Google Shape;40;p6"/>
          <p:cNvSpPr txBox="1"/>
          <p:nvPr>
            <p:ph idx="2" type="subTitle"/>
          </p:nvPr>
        </p:nvSpPr>
        <p:spPr>
          <a:xfrm>
            <a:off x="3284763"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41" name="Google Shape;41;p6"/>
          <p:cNvPicPr preferRelativeResize="0"/>
          <p:nvPr/>
        </p:nvPicPr>
        <p:blipFill rotWithShape="1">
          <a:blip r:embed="rId2">
            <a:alphaModFix/>
          </a:blip>
          <a:srcRect b="13464" l="0" r="49205" t="0"/>
          <a:stretch/>
        </p:blipFill>
        <p:spPr>
          <a:xfrm flipH="1">
            <a:off x="8025" y="3162568"/>
            <a:ext cx="1168200" cy="1980900"/>
          </a:xfrm>
          <a:prstGeom prst="rect">
            <a:avLst/>
          </a:prstGeom>
          <a:noFill/>
          <a:ln>
            <a:noFill/>
          </a:ln>
        </p:spPr>
      </p:pic>
      <p:sp>
        <p:nvSpPr>
          <p:cNvPr id="42" name="Google Shape;42;p6"/>
          <p:cNvSpPr txBox="1"/>
          <p:nvPr>
            <p:ph type="title"/>
          </p:nvPr>
        </p:nvSpPr>
        <p:spPr>
          <a:xfrm>
            <a:off x="383075" y="1011550"/>
            <a:ext cx="7753500" cy="6360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43" name="Google Shape;43;p6"/>
          <p:cNvSpPr txBox="1"/>
          <p:nvPr>
            <p:ph idx="3" type="subTitle"/>
          </p:nvPr>
        </p:nvSpPr>
        <p:spPr>
          <a:xfrm>
            <a:off x="6186450"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44" name="Google Shape;44;p6"/>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Outro_1">
  <p:cSld name="TITLE_1_1_1_1">
    <p:spTree>
      <p:nvGrpSpPr>
        <p:cNvPr id="45" name="Shape 45"/>
        <p:cNvGrpSpPr/>
        <p:nvPr/>
      </p:nvGrpSpPr>
      <p:grpSpPr>
        <a:xfrm>
          <a:off x="0" y="0"/>
          <a:ext cx="0" cy="0"/>
          <a:chOff x="0" y="0"/>
          <a:chExt cx="0" cy="0"/>
        </a:xfrm>
      </p:grpSpPr>
      <p:sp>
        <p:nvSpPr>
          <p:cNvPr id="46" name="Google Shape;4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7"/>
          <p:cNvSpPr txBox="1"/>
          <p:nvPr>
            <p:ph type="title"/>
          </p:nvPr>
        </p:nvSpPr>
        <p:spPr>
          <a:xfrm>
            <a:off x="530400" y="2208300"/>
            <a:ext cx="8083200" cy="726900"/>
          </a:xfrm>
          <a:prstGeom prst="rect">
            <a:avLst/>
          </a:prstGeom>
        </p:spPr>
        <p:txBody>
          <a:bodyPr anchorCtr="0" anchor="ctr" bIns="91425" lIns="91425" spcFirstLastPara="1" rIns="91425" wrap="square" tIns="91425">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p:txBody>
      </p:sp>
      <p:pic>
        <p:nvPicPr>
          <p:cNvPr id="48" name="Google Shape;48;p7"/>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49" name="Shape 49"/>
        <p:cNvGrpSpPr/>
        <p:nvPr/>
      </p:nvGrpSpPr>
      <p:grpSpPr>
        <a:xfrm>
          <a:off x="0" y="0"/>
          <a:ext cx="0" cy="0"/>
          <a:chOff x="0" y="0"/>
          <a:chExt cx="0" cy="0"/>
        </a:xfrm>
      </p:grpSpPr>
      <p:sp>
        <p:nvSpPr>
          <p:cNvPr id="50" name="Google Shape;50;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1" name="Shape 51"/>
        <p:cNvGrpSpPr/>
        <p:nvPr/>
      </p:nvGrpSpPr>
      <p:grpSpPr>
        <a:xfrm>
          <a:off x="0" y="0"/>
          <a:ext cx="0" cy="0"/>
          <a:chOff x="0" y="0"/>
          <a:chExt cx="0" cy="0"/>
        </a:xfrm>
      </p:grpSpPr>
      <p:sp>
        <p:nvSpPr>
          <p:cNvPr id="52" name="Google Shape;52;p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3" name="Google Shape;53;p9"/>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4" name="Google Shape;5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11150" lvl="0" marL="45720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indent="-304800" lvl="1" marL="914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mailto:Bardia.ardakanian@gmail.com" TargetMode="External"/><Relationship Id="rId4" Type="http://schemas.openxmlformats.org/officeDocument/2006/relationships/hyperlink" Target="mailto:Aylar.Sedaei@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0"/>
          <p:cNvSpPr txBox="1"/>
          <p:nvPr>
            <p:ph type="title"/>
          </p:nvPr>
        </p:nvSpPr>
        <p:spPr>
          <a:xfrm>
            <a:off x="530400" y="2208300"/>
            <a:ext cx="8083200" cy="6156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Automated Test Generation with EvoSuite</a:t>
            </a:r>
            <a:endParaRPr/>
          </a:p>
        </p:txBody>
      </p:sp>
      <p:sp>
        <p:nvSpPr>
          <p:cNvPr id="60" name="Google Shape;60;p10"/>
          <p:cNvSpPr txBox="1"/>
          <p:nvPr>
            <p:ph idx="4294967295" type="body"/>
          </p:nvPr>
        </p:nvSpPr>
        <p:spPr>
          <a:xfrm>
            <a:off x="1452625" y="2823900"/>
            <a:ext cx="6231900" cy="13830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Software Testing - Spring 2023</a:t>
            </a:r>
            <a:endParaRPr/>
          </a:p>
          <a:p>
            <a:pPr indent="0" lvl="0" marL="0" rtl="0" algn="ctr">
              <a:spcBef>
                <a:spcPts val="1200"/>
              </a:spcBef>
              <a:spcAft>
                <a:spcPts val="0"/>
              </a:spcAft>
              <a:buNone/>
            </a:pPr>
            <a:r>
              <a:t/>
            </a:r>
            <a:endParaRPr/>
          </a:p>
          <a:p>
            <a:pPr indent="0" lvl="0" marL="0" rtl="0" algn="ctr">
              <a:spcBef>
                <a:spcPts val="1200"/>
              </a:spcBef>
              <a:spcAft>
                <a:spcPts val="1200"/>
              </a:spcAft>
              <a:buNone/>
            </a:pPr>
            <a:r>
              <a:rPr lang="en"/>
              <a:t>Bardia Ardakanian</a:t>
            </a:r>
            <a:br>
              <a:rPr lang="en"/>
            </a:br>
            <a:r>
              <a:rPr lang="en"/>
              <a:t>Aylar Sedaei</a:t>
            </a:r>
            <a:endParaRPr/>
          </a:p>
        </p:txBody>
      </p:sp>
      <p:pic>
        <p:nvPicPr>
          <p:cNvPr id="61" name="Google Shape;61;p10"/>
          <p:cNvPicPr preferRelativeResize="0"/>
          <p:nvPr/>
        </p:nvPicPr>
        <p:blipFill>
          <a:blip r:embed="rId3">
            <a:alphaModFix/>
          </a:blip>
          <a:stretch>
            <a:fillRect/>
          </a:stretch>
        </p:blipFill>
        <p:spPr>
          <a:xfrm>
            <a:off x="530400" y="264850"/>
            <a:ext cx="1641850" cy="14650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Extracting Test Cases from AST</a:t>
            </a:r>
            <a:endParaRPr/>
          </a:p>
        </p:txBody>
      </p:sp>
      <p:sp>
        <p:nvSpPr>
          <p:cNvPr id="125" name="Google Shape;125;p19"/>
          <p:cNvSpPr txBox="1"/>
          <p:nvPr>
            <p:ph idx="1" type="body"/>
          </p:nvPr>
        </p:nvSpPr>
        <p:spPr>
          <a:xfrm>
            <a:off x="632175" y="1717350"/>
            <a:ext cx="5056800" cy="2533500"/>
          </a:xfrm>
          <a:prstGeom prst="rect">
            <a:avLst/>
          </a:prstGeom>
        </p:spPr>
        <p:txBody>
          <a:bodyPr anchorCtr="0" anchor="t" bIns="91425" lIns="91425" spcFirstLastPara="1" rIns="91425" wrap="square" tIns="91425">
            <a:spAutoFit/>
          </a:bodyPr>
          <a:lstStyle/>
          <a:p>
            <a:pPr indent="-298450" lvl="0" marL="457200" rtl="0" algn="just">
              <a:spcBef>
                <a:spcPts val="1200"/>
              </a:spcBef>
              <a:spcAft>
                <a:spcPts val="0"/>
              </a:spcAft>
              <a:buClr>
                <a:schemeClr val="dk1"/>
              </a:buClr>
              <a:buSzPts val="1100"/>
              <a:buFont typeface="Arial"/>
              <a:buChar char="●"/>
            </a:pPr>
            <a:r>
              <a:rPr lang="en"/>
              <a:t>One of the benefits of AST is that it can be used to automatically generate test cases for software.</a:t>
            </a:r>
            <a:endParaRPr/>
          </a:p>
          <a:p>
            <a:pPr indent="0" lvl="0" marL="457200" rtl="0" algn="just">
              <a:spcBef>
                <a:spcPts val="1200"/>
              </a:spcBef>
              <a:spcAft>
                <a:spcPts val="0"/>
              </a:spcAft>
              <a:buNone/>
            </a:pPr>
            <a:r>
              <a:t/>
            </a:r>
            <a:endParaRPr/>
          </a:p>
          <a:p>
            <a:pPr indent="-298450" lvl="0" marL="457200" rtl="0" algn="just">
              <a:spcBef>
                <a:spcPts val="1200"/>
              </a:spcBef>
              <a:spcAft>
                <a:spcPts val="0"/>
              </a:spcAft>
              <a:buClr>
                <a:schemeClr val="dk1"/>
              </a:buClr>
              <a:buSzPts val="1100"/>
              <a:buFont typeface="Arial"/>
              <a:buChar char="●"/>
            </a:pPr>
            <a:r>
              <a:rPr lang="en"/>
              <a:t>By exploring the paths through the AST, it's possible to generate test cases that cover all possible execution paths through the code. This can be a powerful technique for automated testing, as it can help to ensure that the software is thoroughly tested and free from bugs.</a:t>
            </a:r>
            <a:endParaRPr/>
          </a:p>
        </p:txBody>
      </p:sp>
      <p:sp>
        <p:nvSpPr>
          <p:cNvPr id="126" name="Google Shape;12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 to EvoSuite</a:t>
            </a:r>
            <a:endParaRPr/>
          </a:p>
        </p:txBody>
      </p:sp>
      <p:sp>
        <p:nvSpPr>
          <p:cNvPr id="132" name="Google Shape;132;p20"/>
          <p:cNvSpPr txBox="1"/>
          <p:nvPr>
            <p:ph idx="1" type="body"/>
          </p:nvPr>
        </p:nvSpPr>
        <p:spPr>
          <a:xfrm>
            <a:off x="632175" y="1717350"/>
            <a:ext cx="6214500" cy="2073300"/>
          </a:xfrm>
          <a:prstGeom prst="rect">
            <a:avLst/>
          </a:prstGeom>
        </p:spPr>
        <p:txBody>
          <a:bodyPr anchorCtr="0" anchor="t" bIns="91425" lIns="91425" spcFirstLastPara="1" rIns="91425" wrap="square" tIns="91425">
            <a:spAutoFit/>
          </a:bodyPr>
          <a:lstStyle/>
          <a:p>
            <a:pPr indent="-298450" lvl="0" marL="457200" rtl="0" algn="just">
              <a:spcBef>
                <a:spcPts val="1200"/>
              </a:spcBef>
              <a:spcAft>
                <a:spcPts val="0"/>
              </a:spcAft>
              <a:buClr>
                <a:schemeClr val="dk1"/>
              </a:buClr>
              <a:buSzPts val="1100"/>
              <a:buFont typeface="Arial"/>
              <a:buChar char="●"/>
            </a:pPr>
            <a:r>
              <a:rPr lang="en"/>
              <a:t>EvoSuite is a powerful tool that uses AST to generate JUnit test cases for Java software.</a:t>
            </a:r>
            <a:endParaRPr/>
          </a:p>
          <a:p>
            <a:pPr indent="0" lvl="0" marL="457200" rtl="0" algn="just">
              <a:spcBef>
                <a:spcPts val="1200"/>
              </a:spcBef>
              <a:spcAft>
                <a:spcPts val="0"/>
              </a:spcAft>
              <a:buNone/>
            </a:pPr>
            <a:r>
              <a:t/>
            </a:r>
            <a:endParaRPr/>
          </a:p>
          <a:p>
            <a:pPr indent="-298450" lvl="0" marL="457200" rtl="0" algn="just">
              <a:spcBef>
                <a:spcPts val="1200"/>
              </a:spcBef>
              <a:spcAft>
                <a:spcPts val="0"/>
              </a:spcAft>
              <a:buClr>
                <a:schemeClr val="dk1"/>
              </a:buClr>
              <a:buSzPts val="1100"/>
              <a:buFont typeface="Arial"/>
              <a:buChar char="●"/>
            </a:pPr>
            <a:r>
              <a:rPr lang="en"/>
              <a:t>EvoSuite is a Java-based tool that can automatically generate JUnit test cases that provide complete coverage of the code. It uses a combination of </a:t>
            </a:r>
            <a:r>
              <a:rPr b="1" lang="en"/>
              <a:t>dynamic </a:t>
            </a:r>
            <a:r>
              <a:rPr lang="en"/>
              <a:t>analysis, optimization algorithms, and </a:t>
            </a:r>
            <a:r>
              <a:rPr b="1" lang="en"/>
              <a:t>search techniques</a:t>
            </a:r>
            <a:r>
              <a:rPr lang="en"/>
              <a:t> to generate test cases that are both effective and efficient.</a:t>
            </a:r>
            <a:endParaRPr/>
          </a:p>
        </p:txBody>
      </p:sp>
      <p:pic>
        <p:nvPicPr>
          <p:cNvPr id="133" name="Google Shape;133;p20"/>
          <p:cNvPicPr preferRelativeResize="0"/>
          <p:nvPr/>
        </p:nvPicPr>
        <p:blipFill>
          <a:blip r:embed="rId3">
            <a:alphaModFix/>
          </a:blip>
          <a:stretch>
            <a:fillRect/>
          </a:stretch>
        </p:blipFill>
        <p:spPr>
          <a:xfrm>
            <a:off x="2805113" y="4062575"/>
            <a:ext cx="3533775" cy="571500"/>
          </a:xfrm>
          <a:prstGeom prst="rect">
            <a:avLst/>
          </a:prstGeom>
          <a:noFill/>
          <a:ln>
            <a:noFill/>
          </a:ln>
        </p:spPr>
      </p:pic>
      <p:sp>
        <p:nvSpPr>
          <p:cNvPr id="134" name="Google Shape;13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EvoSuite Works</a:t>
            </a:r>
            <a:endParaRPr/>
          </a:p>
        </p:txBody>
      </p:sp>
      <p:sp>
        <p:nvSpPr>
          <p:cNvPr id="140" name="Google Shape;140;p21"/>
          <p:cNvSpPr txBox="1"/>
          <p:nvPr>
            <p:ph idx="1" type="body"/>
          </p:nvPr>
        </p:nvSpPr>
        <p:spPr>
          <a:xfrm>
            <a:off x="632175" y="1717350"/>
            <a:ext cx="5056800" cy="2609700"/>
          </a:xfrm>
          <a:prstGeom prst="rect">
            <a:avLst/>
          </a:prstGeom>
        </p:spPr>
        <p:txBody>
          <a:bodyPr anchorCtr="0" anchor="t" bIns="91425" lIns="91425" spcFirstLastPara="1" rIns="91425" wrap="square" tIns="91425">
            <a:spAutoFit/>
          </a:bodyPr>
          <a:lstStyle/>
          <a:p>
            <a:pPr indent="-298450" lvl="0" marL="457200" rtl="0" algn="l">
              <a:spcBef>
                <a:spcPts val="1200"/>
              </a:spcBef>
              <a:spcAft>
                <a:spcPts val="0"/>
              </a:spcAft>
              <a:buClr>
                <a:schemeClr val="dk1"/>
              </a:buClr>
              <a:buSzPts val="1100"/>
              <a:buFont typeface="Arial"/>
              <a:buChar char="●"/>
            </a:pPr>
            <a:r>
              <a:rPr lang="en"/>
              <a:t>EvoSuite works by analyzing the AST of a Java program and generating test cases that cover all possible paths through the code.</a:t>
            </a:r>
            <a:endParaRPr/>
          </a:p>
          <a:p>
            <a:pPr indent="-298450" lvl="0" marL="457200" rtl="0" algn="l">
              <a:spcBef>
                <a:spcPts val="0"/>
              </a:spcBef>
              <a:spcAft>
                <a:spcPts val="0"/>
              </a:spcAft>
              <a:buClr>
                <a:schemeClr val="dk1"/>
              </a:buClr>
              <a:buSzPts val="1100"/>
              <a:buFont typeface="Arial"/>
              <a:buChar char="●"/>
            </a:pPr>
            <a:r>
              <a:rPr lang="en"/>
              <a:t>EvoSuite uses advanced optimization algorithms to generate test cases that are both effective and efficient. </a:t>
            </a:r>
            <a:endParaRPr/>
          </a:p>
          <a:p>
            <a:pPr indent="-298450" lvl="0" marL="457200" rtl="0" algn="l">
              <a:spcBef>
                <a:spcPts val="0"/>
              </a:spcBef>
              <a:spcAft>
                <a:spcPts val="0"/>
              </a:spcAft>
              <a:buClr>
                <a:schemeClr val="dk1"/>
              </a:buClr>
              <a:buSzPts val="1100"/>
              <a:buFont typeface="Arial"/>
              <a:buChar char="●"/>
            </a:pPr>
            <a:r>
              <a:rPr lang="en"/>
              <a:t>It starts by analyzing the AST of the program to identify all possible execution paths through the code. It then generates test cases that explore these paths using a combination of dynamic analysis and search techniques.</a:t>
            </a:r>
            <a:endParaRPr/>
          </a:p>
          <a:p>
            <a:pPr indent="0" lvl="0" marL="0" rtl="0" algn="l">
              <a:spcBef>
                <a:spcPts val="1200"/>
              </a:spcBef>
              <a:spcAft>
                <a:spcPts val="1200"/>
              </a:spcAft>
              <a:buNone/>
            </a:pPr>
            <a:r>
              <a:t/>
            </a:r>
            <a:endParaRPr/>
          </a:p>
        </p:txBody>
      </p:sp>
      <p:sp>
        <p:nvSpPr>
          <p:cNvPr id="141" name="Google Shape;14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632175" y="920625"/>
            <a:ext cx="64851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EvoSuite Works</a:t>
            </a:r>
            <a:endParaRPr/>
          </a:p>
        </p:txBody>
      </p:sp>
      <p:pic>
        <p:nvPicPr>
          <p:cNvPr id="147" name="Google Shape;147;p22"/>
          <p:cNvPicPr preferRelativeResize="0"/>
          <p:nvPr/>
        </p:nvPicPr>
        <p:blipFill>
          <a:blip r:embed="rId3">
            <a:alphaModFix/>
          </a:blip>
          <a:stretch>
            <a:fillRect/>
          </a:stretch>
        </p:blipFill>
        <p:spPr>
          <a:xfrm>
            <a:off x="985838" y="1807825"/>
            <a:ext cx="7172325" cy="2095500"/>
          </a:xfrm>
          <a:prstGeom prst="rect">
            <a:avLst/>
          </a:prstGeom>
          <a:noFill/>
          <a:ln>
            <a:noFill/>
          </a:ln>
        </p:spPr>
      </p:pic>
      <p:sp>
        <p:nvSpPr>
          <p:cNvPr id="148" name="Google Shape;14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Benefits of EvoSuite</a:t>
            </a:r>
            <a:endParaRPr/>
          </a:p>
        </p:txBody>
      </p:sp>
      <p:sp>
        <p:nvSpPr>
          <p:cNvPr id="154" name="Google Shape;154;p23"/>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en"/>
              <a:t>Automatically generates test cases, saving time and effort in manual testing.</a:t>
            </a:r>
            <a:endParaRPr/>
          </a:p>
          <a:p>
            <a:pPr indent="-311150" lvl="0" marL="457200" rtl="0" algn="l">
              <a:lnSpc>
                <a:spcPct val="110000"/>
              </a:lnSpc>
              <a:spcBef>
                <a:spcPts val="0"/>
              </a:spcBef>
              <a:spcAft>
                <a:spcPts val="0"/>
              </a:spcAft>
              <a:buSzPts val="1300"/>
              <a:buChar char="●"/>
            </a:pPr>
            <a:r>
              <a:rPr lang="en"/>
              <a:t>Provides complete coverage of the code, including complex control flow structures.</a:t>
            </a:r>
            <a:endParaRPr/>
          </a:p>
          <a:p>
            <a:pPr indent="-311150" lvl="0" marL="457200" rtl="0" algn="l">
              <a:lnSpc>
                <a:spcPct val="110000"/>
              </a:lnSpc>
              <a:spcBef>
                <a:spcPts val="0"/>
              </a:spcBef>
              <a:spcAft>
                <a:spcPts val="0"/>
              </a:spcAft>
              <a:buSzPts val="1300"/>
              <a:buChar char="●"/>
            </a:pPr>
            <a:r>
              <a:rPr lang="en"/>
              <a:t>Helps improve software quality by catching bugs earlier in the development process.</a:t>
            </a:r>
            <a:endParaRPr/>
          </a:p>
        </p:txBody>
      </p:sp>
      <p:sp>
        <p:nvSpPr>
          <p:cNvPr id="155" name="Google Shape;15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EvoSuite Drawbacks</a:t>
            </a:r>
            <a:endParaRPr/>
          </a:p>
        </p:txBody>
      </p:sp>
      <p:sp>
        <p:nvSpPr>
          <p:cNvPr id="161" name="Google Shape;161;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2" name="Google Shape;162;p24"/>
          <p:cNvSpPr txBox="1"/>
          <p:nvPr>
            <p:ph idx="1" type="body"/>
          </p:nvPr>
        </p:nvSpPr>
        <p:spPr>
          <a:xfrm>
            <a:off x="632175" y="1717350"/>
            <a:ext cx="5056800" cy="3146100"/>
          </a:xfrm>
          <a:prstGeom prst="rect">
            <a:avLst/>
          </a:prstGeom>
        </p:spPr>
        <p:txBody>
          <a:bodyPr anchorCtr="0" anchor="t" bIns="91425" lIns="91425" spcFirstLastPara="1" rIns="91425" wrap="square" tIns="91425">
            <a:spAutoFit/>
          </a:bodyPr>
          <a:lstStyle/>
          <a:p>
            <a:pPr indent="-298450" lvl="0" marL="457200" rtl="0" algn="l">
              <a:spcBef>
                <a:spcPts val="1200"/>
              </a:spcBef>
              <a:spcAft>
                <a:spcPts val="0"/>
              </a:spcAft>
              <a:buClr>
                <a:schemeClr val="dk1"/>
              </a:buClr>
              <a:buSzPts val="1100"/>
              <a:buFont typeface="Arial"/>
              <a:buChar char="●"/>
            </a:pPr>
            <a:r>
              <a:rPr lang="en"/>
              <a:t>Limited support for advanced language features and frameworks (Doesn’t work with JDK+8)</a:t>
            </a:r>
            <a:endParaRPr/>
          </a:p>
          <a:p>
            <a:pPr indent="-298450" lvl="0" marL="457200" rtl="0" algn="l">
              <a:spcBef>
                <a:spcPts val="0"/>
              </a:spcBef>
              <a:spcAft>
                <a:spcPts val="0"/>
              </a:spcAft>
              <a:buClr>
                <a:schemeClr val="dk1"/>
              </a:buClr>
              <a:buSzPts val="1100"/>
              <a:buFont typeface="Arial"/>
              <a:buChar char="●"/>
            </a:pPr>
            <a:r>
              <a:rPr lang="en"/>
              <a:t>Difficulty in generating complex tests with multiple inputs and states</a:t>
            </a:r>
            <a:endParaRPr/>
          </a:p>
          <a:p>
            <a:pPr indent="-298450" lvl="0" marL="457200" rtl="0" algn="l">
              <a:spcBef>
                <a:spcPts val="0"/>
              </a:spcBef>
              <a:spcAft>
                <a:spcPts val="0"/>
              </a:spcAft>
              <a:buClr>
                <a:schemeClr val="dk1"/>
              </a:buClr>
              <a:buSzPts val="1100"/>
              <a:buFont typeface="Arial"/>
              <a:buChar char="●"/>
            </a:pPr>
            <a:r>
              <a:rPr lang="en"/>
              <a:t>Generated tests may not fully cover the code, leading to potential undiscovered bugs</a:t>
            </a:r>
            <a:endParaRPr/>
          </a:p>
          <a:p>
            <a:pPr indent="-298450" lvl="0" marL="457200" rtl="0" algn="l">
              <a:spcBef>
                <a:spcPts val="0"/>
              </a:spcBef>
              <a:spcAft>
                <a:spcPts val="0"/>
              </a:spcAft>
              <a:buClr>
                <a:schemeClr val="dk1"/>
              </a:buClr>
              <a:buSzPts val="1100"/>
              <a:buFont typeface="Arial"/>
              <a:buChar char="●"/>
            </a:pPr>
            <a:r>
              <a:rPr lang="en"/>
              <a:t>High computational and time costs for generating tests in large codebases (May take hours even days!)</a:t>
            </a:r>
            <a:endParaRPr/>
          </a:p>
          <a:p>
            <a:pPr indent="-298450" lvl="0" marL="457200" rtl="0" algn="l">
              <a:spcBef>
                <a:spcPts val="0"/>
              </a:spcBef>
              <a:spcAft>
                <a:spcPts val="0"/>
              </a:spcAft>
              <a:buClr>
                <a:schemeClr val="dk1"/>
              </a:buClr>
              <a:buSzPts val="1100"/>
              <a:buFont typeface="Arial"/>
              <a:buChar char="●"/>
            </a:pPr>
            <a:r>
              <a:rPr lang="en"/>
              <a:t>Generated tests may be difficult to maintain and update as the code evolves</a:t>
            </a:r>
            <a:endParaRPr/>
          </a:p>
          <a:p>
            <a:pPr indent="-298450" lvl="0" marL="457200" rtl="0" algn="l">
              <a:spcBef>
                <a:spcPts val="0"/>
              </a:spcBef>
              <a:spcAft>
                <a:spcPts val="0"/>
              </a:spcAft>
              <a:buClr>
                <a:schemeClr val="dk1"/>
              </a:buClr>
              <a:buSzPts val="1100"/>
              <a:buFont typeface="Arial"/>
              <a:buChar char="●"/>
            </a:pPr>
            <a:r>
              <a:rPr lang="en"/>
              <a:t>Lack of human intuition and creativity in test generation may result in missing important edge cases or test scenarios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Takeaway on EvoSuite</a:t>
            </a:r>
            <a:endParaRPr/>
          </a:p>
        </p:txBody>
      </p:sp>
      <p:sp>
        <p:nvSpPr>
          <p:cNvPr id="168" name="Google Shape;16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9" name="Google Shape;169;p25"/>
          <p:cNvSpPr txBox="1"/>
          <p:nvPr>
            <p:ph idx="1" type="body"/>
          </p:nvPr>
        </p:nvSpPr>
        <p:spPr>
          <a:xfrm>
            <a:off x="632175" y="1717350"/>
            <a:ext cx="5056800" cy="10752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While EvoSuite can be a useful tool for generating initial test suites and reducing manual testing effort, it has its limitations and should be used in conjunction with other testing techniques to ensure thorough test coverage.</a:t>
            </a:r>
            <a:endParaRPr/>
          </a:p>
        </p:txBody>
      </p:sp>
      <p:pic>
        <p:nvPicPr>
          <p:cNvPr id="170" name="Google Shape;170;p25"/>
          <p:cNvPicPr preferRelativeResize="0"/>
          <p:nvPr/>
        </p:nvPicPr>
        <p:blipFill>
          <a:blip r:embed="rId3">
            <a:alphaModFix/>
          </a:blip>
          <a:stretch>
            <a:fillRect/>
          </a:stretch>
        </p:blipFill>
        <p:spPr>
          <a:xfrm>
            <a:off x="5990598" y="1502798"/>
            <a:ext cx="2137900" cy="2137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Setting up EvoSuite</a:t>
            </a:r>
            <a:endParaRPr/>
          </a:p>
        </p:txBody>
      </p:sp>
      <p:sp>
        <p:nvSpPr>
          <p:cNvPr id="176" name="Google Shape;176;p26"/>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en"/>
              <a:t>Install and configure EvoSuite using a build tool such as Maven.</a:t>
            </a:r>
            <a:endParaRPr/>
          </a:p>
          <a:p>
            <a:pPr indent="-311150" lvl="0" marL="457200" rtl="0" algn="l">
              <a:lnSpc>
                <a:spcPct val="110000"/>
              </a:lnSpc>
              <a:spcBef>
                <a:spcPts val="0"/>
              </a:spcBef>
              <a:spcAft>
                <a:spcPts val="0"/>
              </a:spcAft>
              <a:buSzPts val="1300"/>
              <a:buChar char="●"/>
            </a:pPr>
            <a:r>
              <a:rPr lang="en"/>
              <a:t>Use a command-line interface or a plugin for an Integrated Development Environment (IDE) such as Eclipse.</a:t>
            </a:r>
            <a:endParaRPr/>
          </a:p>
        </p:txBody>
      </p:sp>
      <p:pic>
        <p:nvPicPr>
          <p:cNvPr id="177" name="Google Shape;177;p26"/>
          <p:cNvPicPr preferRelativeResize="0"/>
          <p:nvPr/>
        </p:nvPicPr>
        <p:blipFill>
          <a:blip r:embed="rId3">
            <a:alphaModFix/>
          </a:blip>
          <a:stretch>
            <a:fillRect/>
          </a:stretch>
        </p:blipFill>
        <p:spPr>
          <a:xfrm>
            <a:off x="4400200" y="1558225"/>
            <a:ext cx="4591401" cy="2295700"/>
          </a:xfrm>
          <a:prstGeom prst="rect">
            <a:avLst/>
          </a:prstGeom>
          <a:noFill/>
          <a:ln>
            <a:noFill/>
          </a:ln>
        </p:spPr>
      </p:pic>
      <p:sp>
        <p:nvSpPr>
          <p:cNvPr id="178" name="Google Shape;17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9" name="Google Shape;179;p26"/>
          <p:cNvPicPr preferRelativeResize="0"/>
          <p:nvPr/>
        </p:nvPicPr>
        <p:blipFill>
          <a:blip r:embed="rId4">
            <a:alphaModFix/>
          </a:blip>
          <a:stretch>
            <a:fillRect/>
          </a:stretch>
        </p:blipFill>
        <p:spPr>
          <a:xfrm>
            <a:off x="4247800" y="231525"/>
            <a:ext cx="1778550" cy="1778550"/>
          </a:xfrm>
          <a:prstGeom prst="rect">
            <a:avLst/>
          </a:prstGeom>
          <a:noFill/>
          <a:ln>
            <a:noFill/>
          </a:ln>
        </p:spPr>
      </p:pic>
      <p:pic>
        <p:nvPicPr>
          <p:cNvPr id="180" name="Google Shape;180;p26"/>
          <p:cNvPicPr preferRelativeResize="0"/>
          <p:nvPr/>
        </p:nvPicPr>
        <p:blipFill>
          <a:blip r:embed="rId5">
            <a:alphaModFix/>
          </a:blip>
          <a:stretch>
            <a:fillRect/>
          </a:stretch>
        </p:blipFill>
        <p:spPr>
          <a:xfrm>
            <a:off x="7958150" y="3249125"/>
            <a:ext cx="1185850" cy="1185850"/>
          </a:xfrm>
          <a:prstGeom prst="rect">
            <a:avLst/>
          </a:prstGeom>
          <a:noFill/>
          <a:ln>
            <a:noFill/>
          </a:ln>
        </p:spPr>
      </p:pic>
      <p:pic>
        <p:nvPicPr>
          <p:cNvPr id="181" name="Google Shape;181;p26"/>
          <p:cNvPicPr preferRelativeResize="0"/>
          <p:nvPr/>
        </p:nvPicPr>
        <p:blipFill>
          <a:blip r:embed="rId6">
            <a:alphaModFix/>
          </a:blip>
          <a:stretch>
            <a:fillRect/>
          </a:stretch>
        </p:blipFill>
        <p:spPr>
          <a:xfrm>
            <a:off x="4049050" y="3380613"/>
            <a:ext cx="922875" cy="922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Sadly, Maven is sufficient</a:t>
            </a:r>
            <a:endParaRPr/>
          </a:p>
        </p:txBody>
      </p:sp>
      <p:pic>
        <p:nvPicPr>
          <p:cNvPr id="187" name="Google Shape;187;p27"/>
          <p:cNvPicPr preferRelativeResize="0"/>
          <p:nvPr/>
        </p:nvPicPr>
        <p:blipFill>
          <a:blip r:embed="rId3">
            <a:alphaModFix/>
          </a:blip>
          <a:stretch>
            <a:fillRect/>
          </a:stretch>
        </p:blipFill>
        <p:spPr>
          <a:xfrm>
            <a:off x="2392236" y="1717350"/>
            <a:ext cx="4359529" cy="3191175"/>
          </a:xfrm>
          <a:prstGeom prst="rect">
            <a:avLst/>
          </a:prstGeom>
          <a:noFill/>
          <a:ln>
            <a:noFill/>
          </a:ln>
        </p:spPr>
      </p:pic>
      <p:sp>
        <p:nvSpPr>
          <p:cNvPr id="188" name="Google Shape;188;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Generating Tests with EvoSuite</a:t>
            </a:r>
            <a:endParaRPr/>
          </a:p>
        </p:txBody>
      </p:sp>
      <p:sp>
        <p:nvSpPr>
          <p:cNvPr id="194" name="Google Shape;194;p28"/>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en"/>
              <a:t>Specify the program to be tested and the configuration options for generating tests.</a:t>
            </a:r>
            <a:endParaRPr/>
          </a:p>
          <a:p>
            <a:pPr indent="-311150" lvl="0" marL="457200" rtl="0" algn="l">
              <a:lnSpc>
                <a:spcPct val="110000"/>
              </a:lnSpc>
              <a:spcBef>
                <a:spcPts val="0"/>
              </a:spcBef>
              <a:spcAft>
                <a:spcPts val="0"/>
              </a:spcAft>
              <a:buSzPts val="1300"/>
              <a:buChar char="●"/>
            </a:pPr>
            <a:r>
              <a:rPr lang="en"/>
              <a:t>Run EvoSuite and wait for the tests to be generated.</a:t>
            </a:r>
            <a:endParaRPr/>
          </a:p>
          <a:p>
            <a:pPr indent="-311150" lvl="0" marL="457200" rtl="0" algn="l">
              <a:lnSpc>
                <a:spcPct val="110000"/>
              </a:lnSpc>
              <a:spcBef>
                <a:spcPts val="0"/>
              </a:spcBef>
              <a:spcAft>
                <a:spcPts val="0"/>
              </a:spcAft>
              <a:buSzPts val="1300"/>
              <a:buChar char="●"/>
            </a:pPr>
            <a:r>
              <a:rPr lang="en"/>
              <a:t>Refine the generated tests as needed using advanced options such as fitness functions and test seeds.</a:t>
            </a:r>
            <a:endParaRPr/>
          </a:p>
        </p:txBody>
      </p:sp>
      <p:sp>
        <p:nvSpPr>
          <p:cNvPr id="195" name="Google Shape;195;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1"/>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a:t>
            </a:r>
            <a:r>
              <a:rPr lang="en"/>
              <a:t>tion</a:t>
            </a:r>
            <a:endParaRPr/>
          </a:p>
        </p:txBody>
      </p:sp>
      <p:sp>
        <p:nvSpPr>
          <p:cNvPr id="67" name="Google Shape;67;p11"/>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11150" lvl="0" marL="457200" rtl="0" algn="just">
              <a:lnSpc>
                <a:spcPct val="110000"/>
              </a:lnSpc>
              <a:spcBef>
                <a:spcPts val="0"/>
              </a:spcBef>
              <a:spcAft>
                <a:spcPts val="0"/>
              </a:spcAft>
              <a:buSzPts val="1300"/>
              <a:buChar char="●"/>
            </a:pPr>
            <a:r>
              <a:rPr lang="en"/>
              <a:t>A testing tool that uses advanced techniques to automatically generate test suites for software programs.</a:t>
            </a:r>
            <a:endParaRPr/>
          </a:p>
          <a:p>
            <a:pPr indent="-311150" lvl="0" marL="457200" rtl="0" algn="just">
              <a:lnSpc>
                <a:spcPct val="110000"/>
              </a:lnSpc>
              <a:spcBef>
                <a:spcPts val="0"/>
              </a:spcBef>
              <a:spcAft>
                <a:spcPts val="0"/>
              </a:spcAft>
              <a:buSzPts val="1300"/>
              <a:buChar char="●"/>
            </a:pPr>
            <a:r>
              <a:rPr lang="en"/>
              <a:t>Leverages Abstract Syntax Trees (AST) to analyze program structure and generate tests that cover all possible paths through the code.</a:t>
            </a:r>
            <a:endParaRPr/>
          </a:p>
        </p:txBody>
      </p:sp>
      <p:pic>
        <p:nvPicPr>
          <p:cNvPr id="68" name="Google Shape;68;p11"/>
          <p:cNvPicPr preferRelativeResize="0"/>
          <p:nvPr/>
        </p:nvPicPr>
        <p:blipFill>
          <a:blip r:embed="rId3">
            <a:alphaModFix/>
          </a:blip>
          <a:stretch>
            <a:fillRect/>
          </a:stretch>
        </p:blipFill>
        <p:spPr>
          <a:xfrm>
            <a:off x="4392325" y="1041283"/>
            <a:ext cx="4591400" cy="3060934"/>
          </a:xfrm>
          <a:prstGeom prst="rect">
            <a:avLst/>
          </a:prstGeom>
          <a:noFill/>
          <a:ln>
            <a:noFill/>
          </a:ln>
          <a:effectLst>
            <a:outerShdw blurRad="57150" rotWithShape="0" algn="bl" dir="5400000" dist="19050">
              <a:srgbClr val="000000">
                <a:alpha val="50000"/>
              </a:srgbClr>
            </a:outerShdw>
          </a:effectLst>
        </p:spPr>
      </p:pic>
      <p:sp>
        <p:nvSpPr>
          <p:cNvPr id="69" name="Google Shape;6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Java Example - EvoSuite</a:t>
            </a:r>
            <a:endParaRPr/>
          </a:p>
        </p:txBody>
      </p:sp>
      <p:pic>
        <p:nvPicPr>
          <p:cNvPr id="201" name="Google Shape;201;p29"/>
          <p:cNvPicPr preferRelativeResize="0"/>
          <p:nvPr/>
        </p:nvPicPr>
        <p:blipFill>
          <a:blip r:embed="rId3">
            <a:alphaModFix/>
          </a:blip>
          <a:stretch>
            <a:fillRect/>
          </a:stretch>
        </p:blipFill>
        <p:spPr>
          <a:xfrm>
            <a:off x="933063" y="1723725"/>
            <a:ext cx="7277870" cy="3191175"/>
          </a:xfrm>
          <a:prstGeom prst="rect">
            <a:avLst/>
          </a:prstGeom>
          <a:noFill/>
          <a:ln>
            <a:noFill/>
          </a:ln>
        </p:spPr>
      </p:pic>
      <p:sp>
        <p:nvSpPr>
          <p:cNvPr id="202" name="Google Shape;20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0"/>
          <p:cNvPicPr preferRelativeResize="0"/>
          <p:nvPr/>
        </p:nvPicPr>
        <p:blipFill>
          <a:blip r:embed="rId3">
            <a:alphaModFix/>
          </a:blip>
          <a:stretch>
            <a:fillRect/>
          </a:stretch>
        </p:blipFill>
        <p:spPr>
          <a:xfrm>
            <a:off x="1677825" y="199750"/>
            <a:ext cx="5788349" cy="4838698"/>
          </a:xfrm>
          <a:prstGeom prst="rect">
            <a:avLst/>
          </a:prstGeom>
          <a:noFill/>
          <a:ln>
            <a:noFill/>
          </a:ln>
        </p:spPr>
      </p:pic>
      <p:sp>
        <p:nvSpPr>
          <p:cNvPr id="208" name="Google Shape;208;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1"/>
          <p:cNvPicPr preferRelativeResize="0"/>
          <p:nvPr>
            <p:ph idx="2" type="pic"/>
          </p:nvPr>
        </p:nvPicPr>
        <p:blipFill rotWithShape="1">
          <a:blip r:embed="rId3">
            <a:alphaModFix/>
          </a:blip>
          <a:srcRect b="0" l="27895" r="27895" t="0"/>
          <a:stretch/>
        </p:blipFill>
        <p:spPr>
          <a:xfrm>
            <a:off x="5843075" y="632300"/>
            <a:ext cx="2615100" cy="3918900"/>
          </a:xfrm>
          <a:prstGeom prst="roundRect">
            <a:avLst>
              <a:gd fmla="val 16667" name="adj"/>
            </a:avLst>
          </a:prstGeom>
        </p:spPr>
      </p:pic>
      <p:sp>
        <p:nvSpPr>
          <p:cNvPr id="214" name="Google Shape;214;p31"/>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15" name="Google Shape;215;p31"/>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en"/>
              <a:t>EvoSuite is a powerful testing tool that can save time and effort in manual testing and improve software quality.</a:t>
            </a:r>
            <a:endParaRPr/>
          </a:p>
          <a:p>
            <a:pPr indent="-311150" lvl="0" marL="457200" rtl="0" algn="l">
              <a:lnSpc>
                <a:spcPct val="110000"/>
              </a:lnSpc>
              <a:spcBef>
                <a:spcPts val="0"/>
              </a:spcBef>
              <a:spcAft>
                <a:spcPts val="0"/>
              </a:spcAft>
              <a:buSzPts val="1300"/>
              <a:buChar char="●"/>
            </a:pPr>
            <a:r>
              <a:rPr lang="en"/>
              <a:t>Using Abstract Syntax Trees (AST) to analyze program structure, EvoSuite generates tests that cover all possible paths through the code, even for complex control flow structures.</a:t>
            </a:r>
            <a:endParaRPr/>
          </a:p>
          <a:p>
            <a:pPr indent="-311150" lvl="0" marL="457200" rtl="0" algn="l">
              <a:lnSpc>
                <a:spcPct val="110000"/>
              </a:lnSpc>
              <a:spcBef>
                <a:spcPts val="0"/>
              </a:spcBef>
              <a:spcAft>
                <a:spcPts val="0"/>
              </a:spcAft>
              <a:buSzPts val="1300"/>
              <a:buChar char="●"/>
            </a:pPr>
            <a:r>
              <a:rPr lang="en"/>
              <a:t>By following best practices and using advanced options, EvoSuite can help testers work more efficiently and effectively.</a:t>
            </a:r>
            <a:endParaRPr/>
          </a:p>
        </p:txBody>
      </p:sp>
      <p:sp>
        <p:nvSpPr>
          <p:cNvPr id="216" name="Google Shape;21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530400" y="2208300"/>
            <a:ext cx="8083200" cy="12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Please feel free to ask any questions.</a:t>
            </a:r>
            <a:br>
              <a:rPr lang="en"/>
            </a:br>
            <a:r>
              <a:rPr lang="en" u="sng">
                <a:solidFill>
                  <a:schemeClr val="hlink"/>
                </a:solidFill>
                <a:hlinkClick r:id="rId3"/>
              </a:rPr>
              <a:t>Bardia.ardakanian@gmail.com</a:t>
            </a:r>
            <a:endParaRPr/>
          </a:p>
          <a:p>
            <a:pPr indent="0" lvl="0" marL="0" rtl="0" algn="ctr">
              <a:spcBef>
                <a:spcPts val="0"/>
              </a:spcBef>
              <a:spcAft>
                <a:spcPts val="0"/>
              </a:spcAft>
              <a:buNone/>
            </a:pPr>
            <a:r>
              <a:rPr lang="en" u="sng">
                <a:solidFill>
                  <a:schemeClr val="hlink"/>
                </a:solidFill>
                <a:hlinkClick r:id="rId4"/>
              </a:rPr>
              <a:t>Aylarsedaei@gmail.com</a:t>
            </a:r>
            <a:endParaRPr/>
          </a:p>
          <a:p>
            <a:pPr indent="0" lvl="0" marL="0" rtl="0" algn="ctr">
              <a:spcBef>
                <a:spcPts val="0"/>
              </a:spcBef>
              <a:spcAft>
                <a:spcPts val="0"/>
              </a:spcAft>
              <a:buNone/>
            </a:pPr>
            <a:r>
              <a:t/>
            </a:r>
            <a:endParaRPr/>
          </a:p>
        </p:txBody>
      </p:sp>
      <p:sp>
        <p:nvSpPr>
          <p:cNvPr id="222" name="Google Shape;222;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 name="Google Shape;75;p12"/>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Exploring the Hidden Costs of Testing in Software Development</a:t>
            </a:r>
            <a:endParaRPr/>
          </a:p>
        </p:txBody>
      </p:sp>
      <p:sp>
        <p:nvSpPr>
          <p:cNvPr id="76" name="Google Shape;76;p12"/>
          <p:cNvSpPr txBox="1"/>
          <p:nvPr>
            <p:ph idx="1" type="subTitle"/>
          </p:nvPr>
        </p:nvSpPr>
        <p:spPr>
          <a:xfrm>
            <a:off x="632175" y="2058550"/>
            <a:ext cx="5219400" cy="2225700"/>
          </a:xfrm>
          <a:prstGeom prst="rect">
            <a:avLst/>
          </a:prstGeom>
        </p:spPr>
        <p:txBody>
          <a:bodyPr anchorCtr="0" anchor="t" bIns="91425" lIns="91425" spcFirstLastPara="1" rIns="91425" wrap="square" tIns="91425">
            <a:spAutoFit/>
          </a:bodyPr>
          <a:lstStyle/>
          <a:p>
            <a:pPr indent="-298450" lvl="0" marL="457200" rtl="0" algn="just">
              <a:spcBef>
                <a:spcPts val="1200"/>
              </a:spcBef>
              <a:spcAft>
                <a:spcPts val="0"/>
              </a:spcAft>
              <a:buClr>
                <a:schemeClr val="dk1"/>
              </a:buClr>
              <a:buSzPts val="1100"/>
              <a:buFont typeface="Arial"/>
              <a:buChar char="●"/>
            </a:pPr>
            <a:r>
              <a:rPr lang="en"/>
              <a:t>Many software companies tend to cut down on testing costs in order to meet project deadlines or reduce overall expenses.</a:t>
            </a:r>
            <a:endParaRPr/>
          </a:p>
          <a:p>
            <a:pPr indent="-298450" lvl="0" marL="457200" rtl="0" algn="just">
              <a:spcBef>
                <a:spcPts val="0"/>
              </a:spcBef>
              <a:spcAft>
                <a:spcPts val="0"/>
              </a:spcAft>
              <a:buClr>
                <a:schemeClr val="dk1"/>
              </a:buClr>
              <a:buSzPts val="1100"/>
              <a:buFont typeface="Arial"/>
              <a:buChar char="●"/>
            </a:pPr>
            <a:r>
              <a:rPr lang="en"/>
              <a:t>This approach can lead to serious consequences, such as software bugs, crashes, and even security vulnerabilities.</a:t>
            </a:r>
            <a:endParaRPr/>
          </a:p>
          <a:p>
            <a:pPr indent="-298450" lvl="0" marL="457200" rtl="0" algn="just">
              <a:spcBef>
                <a:spcPts val="0"/>
              </a:spcBef>
              <a:spcAft>
                <a:spcPts val="0"/>
              </a:spcAft>
              <a:buClr>
                <a:schemeClr val="dk1"/>
              </a:buClr>
              <a:buSzPts val="1100"/>
              <a:buFont typeface="Arial"/>
              <a:buChar char="●"/>
            </a:pPr>
            <a:r>
              <a:rPr lang="en"/>
              <a:t>Companies may also choose to outsource testing to third-party providers to reduce costs, but this can also result in lower quality testing and less control over the testing process.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3"/>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Software Testing Difficult?</a:t>
            </a:r>
            <a:endParaRPr/>
          </a:p>
        </p:txBody>
      </p:sp>
      <p:sp>
        <p:nvSpPr>
          <p:cNvPr id="82" name="Google Shape;82;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 name="Google Shape;83;p13"/>
          <p:cNvSpPr txBox="1"/>
          <p:nvPr>
            <p:ph idx="1" type="body"/>
          </p:nvPr>
        </p:nvSpPr>
        <p:spPr>
          <a:xfrm>
            <a:off x="632175" y="1717350"/>
            <a:ext cx="5056800" cy="2685900"/>
          </a:xfrm>
          <a:prstGeom prst="rect">
            <a:avLst/>
          </a:prstGeom>
        </p:spPr>
        <p:txBody>
          <a:bodyPr anchorCtr="0" anchor="t" bIns="91425" lIns="91425" spcFirstLastPara="1" rIns="91425" wrap="square" tIns="91425">
            <a:spAutoFit/>
          </a:bodyPr>
          <a:lstStyle/>
          <a:p>
            <a:pPr indent="-298450" lvl="0" marL="457200" rtl="0" algn="l">
              <a:spcBef>
                <a:spcPts val="1200"/>
              </a:spcBef>
              <a:spcAft>
                <a:spcPts val="0"/>
              </a:spcAft>
              <a:buClr>
                <a:schemeClr val="dk1"/>
              </a:buClr>
              <a:buSzPts val="1100"/>
              <a:buFont typeface="Arial"/>
              <a:buChar char="●"/>
            </a:pPr>
            <a:r>
              <a:rPr lang="en"/>
              <a:t>Testing software can be a complex and time-consuming process.</a:t>
            </a:r>
            <a:endParaRPr/>
          </a:p>
          <a:p>
            <a:pPr indent="-298450" lvl="0" marL="457200" rtl="0" algn="l">
              <a:spcBef>
                <a:spcPts val="0"/>
              </a:spcBef>
              <a:spcAft>
                <a:spcPts val="0"/>
              </a:spcAft>
              <a:buClr>
                <a:schemeClr val="dk1"/>
              </a:buClr>
              <a:buSzPts val="1100"/>
              <a:buFont typeface="Arial"/>
              <a:buChar char="●"/>
            </a:pPr>
            <a:r>
              <a:rPr lang="en"/>
              <a:t>It requires an understanding of the system's functionality, as well as the ability to simulate different use cases and scenarios.</a:t>
            </a:r>
            <a:endParaRPr/>
          </a:p>
          <a:p>
            <a:pPr indent="-298450" lvl="0" marL="457200" rtl="0" algn="l">
              <a:spcBef>
                <a:spcPts val="0"/>
              </a:spcBef>
              <a:spcAft>
                <a:spcPts val="0"/>
              </a:spcAft>
              <a:buClr>
                <a:schemeClr val="dk1"/>
              </a:buClr>
              <a:buSzPts val="1100"/>
              <a:buFont typeface="Arial"/>
              <a:buChar char="●"/>
            </a:pPr>
            <a:r>
              <a:rPr lang="en"/>
              <a:t>Manual testing is often prone to human errors and can be repetitive, leading to testers overlooking important issues or becoming bored and uninterested.</a:t>
            </a:r>
            <a:endParaRPr/>
          </a:p>
          <a:p>
            <a:pPr indent="-298450" lvl="0" marL="457200" rtl="0" algn="l">
              <a:spcBef>
                <a:spcPts val="0"/>
              </a:spcBef>
              <a:spcAft>
                <a:spcPts val="0"/>
              </a:spcAft>
              <a:buClr>
                <a:schemeClr val="dk1"/>
              </a:buClr>
              <a:buSzPts val="1100"/>
              <a:buFont typeface="Arial"/>
              <a:buChar char="●"/>
            </a:pPr>
            <a:r>
              <a:rPr lang="en"/>
              <a:t>As the software grows in complexity, the testing process becomes more difficult, making it harder to ensure complete test coverage.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txBox="1"/>
          <p:nvPr>
            <p:ph type="title"/>
          </p:nvPr>
        </p:nvSpPr>
        <p:spPr>
          <a:xfrm>
            <a:off x="632175" y="920625"/>
            <a:ext cx="66051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automation test generation and few tools that automatically generate tests</a:t>
            </a:r>
            <a:endParaRPr/>
          </a:p>
        </p:txBody>
      </p:sp>
      <p:sp>
        <p:nvSpPr>
          <p:cNvPr id="89" name="Google Shape;8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 name="Google Shape;90;p14"/>
          <p:cNvSpPr txBox="1"/>
          <p:nvPr>
            <p:ph idx="1" type="body"/>
          </p:nvPr>
        </p:nvSpPr>
        <p:spPr>
          <a:xfrm>
            <a:off x="576375" y="1894075"/>
            <a:ext cx="6047100" cy="2916000"/>
          </a:xfrm>
          <a:prstGeom prst="rect">
            <a:avLst/>
          </a:prstGeom>
        </p:spPr>
        <p:txBody>
          <a:bodyPr anchorCtr="0" anchor="t" bIns="91425" lIns="91425" spcFirstLastPara="1" rIns="91425" wrap="square" tIns="91425">
            <a:spAutoFit/>
          </a:bodyPr>
          <a:lstStyle/>
          <a:p>
            <a:pPr indent="-298450" lvl="0" marL="457200" rtl="0" algn="just">
              <a:spcBef>
                <a:spcPts val="1200"/>
              </a:spcBef>
              <a:spcAft>
                <a:spcPts val="0"/>
              </a:spcAft>
              <a:buClr>
                <a:schemeClr val="dk1"/>
              </a:buClr>
              <a:buSzPts val="1100"/>
              <a:buFont typeface="Arial"/>
              <a:buChar char="●"/>
            </a:pPr>
            <a:r>
              <a:rPr lang="en"/>
              <a:t>Automated test generation is the process of automatically creating test cases for a software system.</a:t>
            </a:r>
            <a:endParaRPr/>
          </a:p>
          <a:p>
            <a:pPr indent="-298450" lvl="0" marL="457200" rtl="0" algn="just">
              <a:spcBef>
                <a:spcPts val="0"/>
              </a:spcBef>
              <a:spcAft>
                <a:spcPts val="0"/>
              </a:spcAft>
              <a:buClr>
                <a:schemeClr val="dk1"/>
              </a:buClr>
              <a:buSzPts val="1100"/>
              <a:buFont typeface="Arial"/>
              <a:buChar char="●"/>
            </a:pPr>
            <a:r>
              <a:rPr lang="en"/>
              <a:t>This can be achieved using different techniques, such as model-based testing, symbolic execution, and search-based testing.</a:t>
            </a:r>
            <a:endParaRPr/>
          </a:p>
          <a:p>
            <a:pPr indent="-298450" lvl="0" marL="457200" rtl="0" algn="just">
              <a:spcBef>
                <a:spcPts val="0"/>
              </a:spcBef>
              <a:spcAft>
                <a:spcPts val="0"/>
              </a:spcAft>
              <a:buClr>
                <a:schemeClr val="dk1"/>
              </a:buClr>
              <a:buSzPts val="1100"/>
              <a:buFont typeface="Arial"/>
              <a:buChar char="●"/>
            </a:pPr>
            <a:r>
              <a:rPr lang="en"/>
              <a:t>There are various tools available that automatically generate tests, such as </a:t>
            </a:r>
            <a:r>
              <a:rPr b="1" lang="en"/>
              <a:t>EvoSuite</a:t>
            </a:r>
            <a:r>
              <a:rPr lang="en"/>
              <a:t>, Randoop, and CodePro Analytix.</a:t>
            </a:r>
            <a:endParaRPr/>
          </a:p>
          <a:p>
            <a:pPr indent="-298450" lvl="0" marL="457200" rtl="0" algn="just">
              <a:spcBef>
                <a:spcPts val="0"/>
              </a:spcBef>
              <a:spcAft>
                <a:spcPts val="0"/>
              </a:spcAft>
              <a:buClr>
                <a:schemeClr val="dk1"/>
              </a:buClr>
              <a:buSzPts val="1100"/>
              <a:buFont typeface="Arial"/>
              <a:buChar char="●"/>
            </a:pPr>
            <a:r>
              <a:rPr lang="en"/>
              <a:t>These tools use different approaches and algorithms to generate tests, such as genetic algorithms, machine learning, and constraint solving.</a:t>
            </a:r>
            <a:endParaRPr/>
          </a:p>
          <a:p>
            <a:pPr indent="-298450" lvl="0" marL="457200" rtl="0" algn="just">
              <a:spcBef>
                <a:spcPts val="0"/>
              </a:spcBef>
              <a:spcAft>
                <a:spcPts val="0"/>
              </a:spcAft>
              <a:buClr>
                <a:schemeClr val="dk1"/>
              </a:buClr>
              <a:buSzPts val="1100"/>
              <a:buFont typeface="Arial"/>
              <a:buChar char="●"/>
            </a:pPr>
            <a:r>
              <a:rPr lang="en"/>
              <a:t>Automated test generation can reduce the overall testing effort, improve test coverage, and help identify defects earlier in the software development lifecycle.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5"/>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Challenges of Automated Testing</a:t>
            </a:r>
            <a:endParaRPr/>
          </a:p>
        </p:txBody>
      </p:sp>
      <p:sp>
        <p:nvSpPr>
          <p:cNvPr id="96" name="Google Shape;96;p15"/>
          <p:cNvSpPr txBox="1"/>
          <p:nvPr>
            <p:ph idx="1" type="subTitle"/>
          </p:nvPr>
        </p:nvSpPr>
        <p:spPr>
          <a:xfrm>
            <a:off x="345075" y="1723725"/>
            <a:ext cx="5273700" cy="2939400"/>
          </a:xfrm>
          <a:prstGeom prst="rect">
            <a:avLst/>
          </a:prstGeom>
        </p:spPr>
        <p:txBody>
          <a:bodyPr anchorCtr="0" anchor="t" bIns="91425" lIns="91425" spcFirstLastPara="1" rIns="91425" wrap="square" tIns="91425">
            <a:noAutofit/>
          </a:bodyPr>
          <a:lstStyle/>
          <a:p>
            <a:pPr indent="-311150" lvl="0" marL="457200" rtl="0" algn="just">
              <a:lnSpc>
                <a:spcPct val="110000"/>
              </a:lnSpc>
              <a:spcBef>
                <a:spcPts val="0"/>
              </a:spcBef>
              <a:spcAft>
                <a:spcPts val="0"/>
              </a:spcAft>
              <a:buSzPts val="1300"/>
              <a:buChar char="●"/>
            </a:pPr>
            <a:r>
              <a:rPr lang="en"/>
              <a:t>Generating tests that provide full coverage of the code can be challenging, especially for complex programs.</a:t>
            </a:r>
            <a:endParaRPr/>
          </a:p>
          <a:p>
            <a:pPr indent="0" lvl="0" marL="457200" rtl="0" algn="just">
              <a:lnSpc>
                <a:spcPct val="110000"/>
              </a:lnSpc>
              <a:spcBef>
                <a:spcPts val="1200"/>
              </a:spcBef>
              <a:spcAft>
                <a:spcPts val="0"/>
              </a:spcAft>
              <a:buNone/>
            </a:pPr>
            <a:r>
              <a:t/>
            </a:r>
            <a:endParaRPr/>
          </a:p>
          <a:p>
            <a:pPr indent="-311150" lvl="0" marL="457200" rtl="0" algn="just">
              <a:lnSpc>
                <a:spcPct val="110000"/>
              </a:lnSpc>
              <a:spcBef>
                <a:spcPts val="1200"/>
              </a:spcBef>
              <a:spcAft>
                <a:spcPts val="0"/>
              </a:spcAft>
              <a:buSzPts val="1300"/>
              <a:buChar char="●"/>
            </a:pPr>
            <a:r>
              <a:rPr lang="en"/>
              <a:t>Identifying and dealing with edge cases and boundary conditions can be difficult.</a:t>
            </a:r>
            <a:endParaRPr/>
          </a:p>
          <a:p>
            <a:pPr indent="0" lvl="0" marL="457200" rtl="0" algn="just">
              <a:lnSpc>
                <a:spcPct val="110000"/>
              </a:lnSpc>
              <a:spcBef>
                <a:spcPts val="1200"/>
              </a:spcBef>
              <a:spcAft>
                <a:spcPts val="0"/>
              </a:spcAft>
              <a:buNone/>
            </a:pPr>
            <a:r>
              <a:t/>
            </a:r>
            <a:endParaRPr/>
          </a:p>
          <a:p>
            <a:pPr indent="-311150" lvl="0" marL="457200" rtl="0" algn="just">
              <a:lnSpc>
                <a:spcPct val="110000"/>
              </a:lnSpc>
              <a:spcBef>
                <a:spcPts val="1200"/>
              </a:spcBef>
              <a:spcAft>
                <a:spcPts val="0"/>
              </a:spcAft>
              <a:buSzPts val="1300"/>
              <a:buChar char="●"/>
            </a:pPr>
            <a:r>
              <a:rPr lang="en"/>
              <a:t>EvoSuite addresses these challenges by leveraging advanced techniques such as Genetic Algorithms and Symbolic Execution.</a:t>
            </a:r>
            <a:endParaRPr/>
          </a:p>
        </p:txBody>
      </p:sp>
      <p:sp>
        <p:nvSpPr>
          <p:cNvPr id="97" name="Google Shape;97;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AST?</a:t>
            </a:r>
            <a:endParaRPr/>
          </a:p>
        </p:txBody>
      </p:sp>
      <p:sp>
        <p:nvSpPr>
          <p:cNvPr id="103" name="Google Shape;103;p16"/>
          <p:cNvSpPr txBox="1"/>
          <p:nvPr/>
        </p:nvSpPr>
        <p:spPr>
          <a:xfrm>
            <a:off x="642700" y="1723725"/>
            <a:ext cx="3605100" cy="1964700"/>
          </a:xfrm>
          <a:prstGeom prst="rect">
            <a:avLst/>
          </a:prstGeom>
          <a:noFill/>
          <a:ln>
            <a:noFill/>
          </a:ln>
        </p:spPr>
        <p:txBody>
          <a:bodyPr anchorCtr="0" anchor="t" bIns="91425" lIns="91425" spcFirstLastPara="1" rIns="91425" wrap="square" tIns="91425">
            <a:noAutofit/>
          </a:bodyPr>
          <a:lstStyle/>
          <a:p>
            <a:pPr indent="-311150" lvl="0" marL="457200" rtl="0" algn="just">
              <a:lnSpc>
                <a:spcPct val="110000"/>
              </a:lnSpc>
              <a:spcBef>
                <a:spcPts val="0"/>
              </a:spcBef>
              <a:spcAft>
                <a:spcPts val="0"/>
              </a:spcAft>
              <a:buClr>
                <a:srgbClr val="595959"/>
              </a:buClr>
              <a:buSzPts val="1300"/>
              <a:buFont typeface="Inter"/>
              <a:buChar char="●"/>
            </a:pPr>
            <a:r>
              <a:rPr lang="en" sz="1300">
                <a:solidFill>
                  <a:srgbClr val="595959"/>
                </a:solidFill>
                <a:latin typeface="Inter"/>
                <a:ea typeface="Inter"/>
                <a:cs typeface="Inter"/>
                <a:sym typeface="Inter"/>
              </a:rPr>
              <a:t>A way to represent code as a tree structure that shows its syntax and structure.</a:t>
            </a:r>
            <a:endParaRPr sz="1300">
              <a:solidFill>
                <a:srgbClr val="595959"/>
              </a:solidFill>
              <a:latin typeface="Inter"/>
              <a:ea typeface="Inter"/>
              <a:cs typeface="Inter"/>
              <a:sym typeface="Inter"/>
            </a:endParaRPr>
          </a:p>
          <a:p>
            <a:pPr indent="-311150" lvl="0" marL="457200" rtl="0" algn="just">
              <a:lnSpc>
                <a:spcPct val="110000"/>
              </a:lnSpc>
              <a:spcBef>
                <a:spcPts val="0"/>
              </a:spcBef>
              <a:spcAft>
                <a:spcPts val="0"/>
              </a:spcAft>
              <a:buClr>
                <a:srgbClr val="595959"/>
              </a:buClr>
              <a:buSzPts val="1300"/>
              <a:buFont typeface="Inter"/>
              <a:buChar char="●"/>
            </a:pPr>
            <a:r>
              <a:rPr lang="en" sz="1300">
                <a:solidFill>
                  <a:srgbClr val="595959"/>
                </a:solidFill>
                <a:latin typeface="Inter"/>
                <a:ea typeface="Inter"/>
                <a:cs typeface="Inter"/>
                <a:sym typeface="Inter"/>
              </a:rPr>
              <a:t>Helps developers understand and manipulate code more easily.</a:t>
            </a:r>
            <a:endParaRPr sz="1300">
              <a:solidFill>
                <a:srgbClr val="595959"/>
              </a:solidFill>
              <a:latin typeface="Inter"/>
              <a:ea typeface="Inter"/>
              <a:cs typeface="Inter"/>
              <a:sym typeface="Inter"/>
            </a:endParaRPr>
          </a:p>
          <a:p>
            <a:pPr indent="-311150" lvl="0" marL="457200" rtl="0" algn="just">
              <a:lnSpc>
                <a:spcPct val="110000"/>
              </a:lnSpc>
              <a:spcBef>
                <a:spcPts val="0"/>
              </a:spcBef>
              <a:spcAft>
                <a:spcPts val="0"/>
              </a:spcAft>
              <a:buClr>
                <a:srgbClr val="595959"/>
              </a:buClr>
              <a:buSzPts val="1300"/>
              <a:buFont typeface="Inter"/>
              <a:buChar char="●"/>
            </a:pPr>
            <a:r>
              <a:rPr lang="en" sz="1300">
                <a:solidFill>
                  <a:srgbClr val="595959"/>
                </a:solidFill>
                <a:latin typeface="Inter"/>
                <a:ea typeface="Inter"/>
                <a:cs typeface="Inter"/>
                <a:sym typeface="Inter"/>
              </a:rPr>
              <a:t>Used by EvoSuite to analyze program structure and generate tests.</a:t>
            </a:r>
            <a:endParaRPr sz="1300">
              <a:solidFill>
                <a:srgbClr val="595959"/>
              </a:solidFill>
              <a:latin typeface="Inter"/>
              <a:ea typeface="Inter"/>
              <a:cs typeface="Inter"/>
              <a:sym typeface="Inter"/>
            </a:endParaRPr>
          </a:p>
        </p:txBody>
      </p:sp>
      <p:pic>
        <p:nvPicPr>
          <p:cNvPr id="104" name="Google Shape;104;p16"/>
          <p:cNvPicPr preferRelativeResize="0"/>
          <p:nvPr/>
        </p:nvPicPr>
        <p:blipFill>
          <a:blip r:embed="rId3">
            <a:alphaModFix/>
          </a:blip>
          <a:stretch>
            <a:fillRect/>
          </a:stretch>
        </p:blipFill>
        <p:spPr>
          <a:xfrm>
            <a:off x="4392300" y="976163"/>
            <a:ext cx="4259242" cy="3191175"/>
          </a:xfrm>
          <a:prstGeom prst="rect">
            <a:avLst/>
          </a:prstGeom>
          <a:noFill/>
          <a:ln>
            <a:noFill/>
          </a:ln>
          <a:effectLst>
            <a:outerShdw blurRad="57150" rotWithShape="0" algn="bl" dir="5400000" dist="19050">
              <a:srgbClr val="000000">
                <a:alpha val="50000"/>
              </a:srgbClr>
            </a:outerShdw>
          </a:effectLst>
        </p:spPr>
      </p:pic>
      <p:sp>
        <p:nvSpPr>
          <p:cNvPr id="105" name="Google Shape;10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do AST work?</a:t>
            </a:r>
            <a:endParaRPr/>
          </a:p>
        </p:txBody>
      </p:sp>
      <p:sp>
        <p:nvSpPr>
          <p:cNvPr id="111" name="Google Shape;111;p17"/>
          <p:cNvSpPr txBox="1"/>
          <p:nvPr>
            <p:ph idx="1" type="body"/>
          </p:nvPr>
        </p:nvSpPr>
        <p:spPr>
          <a:xfrm>
            <a:off x="632175" y="1717350"/>
            <a:ext cx="5056800" cy="2685900"/>
          </a:xfrm>
          <a:prstGeom prst="rect">
            <a:avLst/>
          </a:prstGeom>
        </p:spPr>
        <p:txBody>
          <a:bodyPr anchorCtr="0" anchor="t" bIns="91425" lIns="91425" spcFirstLastPara="1" rIns="91425" wrap="square" tIns="91425">
            <a:spAutoFit/>
          </a:bodyPr>
          <a:lstStyle/>
          <a:p>
            <a:pPr indent="-311150" lvl="0" marL="457200" rtl="0" algn="just">
              <a:spcBef>
                <a:spcPts val="0"/>
              </a:spcBef>
              <a:spcAft>
                <a:spcPts val="0"/>
              </a:spcAft>
              <a:buSzPts val="1300"/>
              <a:buChar char="●"/>
            </a:pPr>
            <a:r>
              <a:rPr lang="en"/>
              <a:t>AST works by breaking down source code into its constituent parts and organizing them in a tree structure.</a:t>
            </a:r>
            <a:endParaRPr/>
          </a:p>
          <a:p>
            <a:pPr indent="-311150" lvl="0" marL="457200" rtl="0" algn="just">
              <a:spcBef>
                <a:spcPts val="0"/>
              </a:spcBef>
              <a:spcAft>
                <a:spcPts val="0"/>
              </a:spcAft>
              <a:buSzPts val="1300"/>
              <a:buChar char="●"/>
            </a:pPr>
            <a:r>
              <a:rPr lang="en"/>
              <a:t>The process of building an AST involves parsing the source code to identify the different syntactic elements, such as keywords, operators, and variables. The parser then constructs a tree structure that represents the syntactic relationships between the elements. Each node in the tree represents a syntactic element, and the edges between nodes represent the syntactic relationships between them.</a:t>
            </a:r>
            <a:endParaRPr/>
          </a:p>
        </p:txBody>
      </p:sp>
      <p:sp>
        <p:nvSpPr>
          <p:cNvPr id="112" name="Google Shape;11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83075" y="1011550"/>
            <a:ext cx="77535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AST Example</a:t>
            </a:r>
            <a:endParaRPr/>
          </a:p>
        </p:txBody>
      </p:sp>
      <p:pic>
        <p:nvPicPr>
          <p:cNvPr id="118" name="Google Shape;118;p18"/>
          <p:cNvPicPr preferRelativeResize="0"/>
          <p:nvPr/>
        </p:nvPicPr>
        <p:blipFill>
          <a:blip r:embed="rId3">
            <a:alphaModFix/>
          </a:blip>
          <a:stretch>
            <a:fillRect/>
          </a:stretch>
        </p:blipFill>
        <p:spPr>
          <a:xfrm>
            <a:off x="2249150" y="1647525"/>
            <a:ext cx="4645699" cy="3191176"/>
          </a:xfrm>
          <a:prstGeom prst="rect">
            <a:avLst/>
          </a:prstGeom>
          <a:noFill/>
          <a:ln>
            <a:noFill/>
          </a:ln>
        </p:spPr>
      </p:pic>
      <p:sp>
        <p:nvSpPr>
          <p:cNvPr id="119" name="Google Shape;11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Modern Monochrome -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